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8229600" cx="14630400"/>
  <p:notesSz cx="8229600" cy="14630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8" name="Google Shape;3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" name="Google Shape;1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" name="Google Shape;1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" name="Google Shape;2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" name="Google Shape;2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" name="Google Shape;2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2" name="Google Shape;3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" name="Google Shape;35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7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>
            <a:off x="626269" y="430530"/>
            <a:ext cx="10687407" cy="489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29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050"/>
              <a:buFont typeface="Merriweather"/>
              <a:buNone/>
            </a:pPr>
            <a:r>
              <a:rPr b="0" i="0" lang="en-US" sz="305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K-Force Global: Blockchain-Verified Energy Management</a:t>
            </a:r>
            <a:endParaRPr b="0" i="0" sz="3050" u="none" cap="none" strike="noStrike"/>
          </a:p>
        </p:txBody>
      </p:sp>
      <p:sp>
        <p:nvSpPr>
          <p:cNvPr id="47" name="Google Shape;47;p13"/>
          <p:cNvSpPr/>
          <p:nvPr/>
        </p:nvSpPr>
        <p:spPr>
          <a:xfrm>
            <a:off x="626269" y="1154668"/>
            <a:ext cx="6102787" cy="244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1500"/>
              <a:buFont typeface="Merriweather"/>
              <a:buNone/>
            </a:pPr>
            <a:r>
              <a:rPr b="0" i="0" lang="en-US" sz="150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Tokenizing ISO 50001 Compliance for the Digital Green Economy</a:t>
            </a:r>
            <a:endParaRPr b="0" i="0" sz="1500" u="none" cap="none" strike="noStrike"/>
          </a:p>
        </p:txBody>
      </p:sp>
      <p:pic>
        <p:nvPicPr>
          <p:cNvPr descr="preencoded.png" id="48" name="Google Shape;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269" y="1634133"/>
            <a:ext cx="12526685" cy="751593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/>
          <p:nvPr/>
        </p:nvSpPr>
        <p:spPr>
          <a:xfrm>
            <a:off x="626269" y="9326166"/>
            <a:ext cx="13377862" cy="2505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200"/>
              <a:buFont typeface="Merriweather"/>
              <a:buNone/>
            </a:pPr>
            <a:r>
              <a:rPr b="0" i="0" lang="en-US" sz="12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Transforming how organizations verify, report, and monetize energy savings through blockchain technology and ISO 50001 certification.</a:t>
            </a:r>
            <a:endParaRPr b="0" i="0" sz="120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5" name="Google Shape;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863798" y="705564"/>
            <a:ext cx="7416403" cy="13496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05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4250"/>
              <a:buFont typeface="Merriweather"/>
              <a:buNone/>
            </a:pPr>
            <a:r>
              <a:rPr b="0" i="0" lang="en-US" sz="425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The Energy Management Crisis</a:t>
            </a:r>
            <a:endParaRPr b="0" i="0" sz="4250" u="none" cap="none" strike="noStrike"/>
          </a:p>
        </p:txBody>
      </p:sp>
      <p:sp>
        <p:nvSpPr>
          <p:cNvPr id="57" name="Google Shape;57;p14"/>
          <p:cNvSpPr/>
          <p:nvPr/>
        </p:nvSpPr>
        <p:spPr>
          <a:xfrm>
            <a:off x="863798" y="2379107"/>
            <a:ext cx="3600212" cy="2978706"/>
          </a:xfrm>
          <a:prstGeom prst="roundRect">
            <a:avLst>
              <a:gd fmla="val 3045" name="adj"/>
            </a:avLst>
          </a:prstGeom>
          <a:solidFill>
            <a:srgbClr val="003180"/>
          </a:solidFill>
          <a:ln cap="flat" cmpd="sng" w="9525">
            <a:solidFill>
              <a:srgbClr val="194A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1087279" y="2602587"/>
            <a:ext cx="3153251" cy="6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100"/>
              <a:buFont typeface="Merriweather"/>
              <a:buNone/>
            </a:pPr>
            <a:r>
              <a:rPr b="0" i="0" lang="en-US" sz="21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Massive Energy Expenditure</a:t>
            </a:r>
            <a:endParaRPr b="0" i="0" sz="2100" u="none" cap="none" strike="noStrike"/>
          </a:p>
        </p:txBody>
      </p:sp>
      <p:sp>
        <p:nvSpPr>
          <p:cNvPr id="59" name="Google Shape;59;p14"/>
          <p:cNvSpPr/>
          <p:nvPr/>
        </p:nvSpPr>
        <p:spPr>
          <a:xfrm>
            <a:off x="1087279" y="3406735"/>
            <a:ext cx="3153251" cy="172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The U.S. industrial sector alone spends </a:t>
            </a:r>
            <a:r>
              <a:rPr b="1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$200 billion annually</a:t>
            </a: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 on energy while consuming 32% of the nation's total energy output.</a:t>
            </a:r>
            <a:endParaRPr b="0" i="0" sz="1700" u="none" cap="none" strike="noStrike"/>
          </a:p>
        </p:txBody>
      </p:sp>
      <p:sp>
        <p:nvSpPr>
          <p:cNvPr id="60" name="Google Shape;60;p14"/>
          <p:cNvSpPr/>
          <p:nvPr/>
        </p:nvSpPr>
        <p:spPr>
          <a:xfrm>
            <a:off x="4679871" y="2379107"/>
            <a:ext cx="3600331" cy="2978706"/>
          </a:xfrm>
          <a:prstGeom prst="roundRect">
            <a:avLst>
              <a:gd fmla="val 3045" name="adj"/>
            </a:avLst>
          </a:prstGeom>
          <a:solidFill>
            <a:srgbClr val="003180"/>
          </a:solidFill>
          <a:ln cap="flat" cmpd="sng" w="9525">
            <a:solidFill>
              <a:srgbClr val="194A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4903351" y="2602587"/>
            <a:ext cx="3153370" cy="6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100"/>
              <a:buFont typeface="Merriweather"/>
              <a:buNone/>
            </a:pPr>
            <a:r>
              <a:rPr b="0" i="0" lang="en-US" sz="21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ESG Reporting Challenges</a:t>
            </a:r>
            <a:endParaRPr b="0" i="0" sz="2100" u="none" cap="none" strike="noStrike"/>
          </a:p>
        </p:txBody>
      </p:sp>
      <p:sp>
        <p:nvSpPr>
          <p:cNvPr id="62" name="Google Shape;62;p14"/>
          <p:cNvSpPr/>
          <p:nvPr/>
        </p:nvSpPr>
        <p:spPr>
          <a:xfrm>
            <a:off x="4903351" y="3406735"/>
            <a:ext cx="3153370" cy="172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Companies invest </a:t>
            </a:r>
            <a:r>
              <a:rPr b="1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$6 billion annually</a:t>
            </a: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 in ESG disclosures, yet </a:t>
            </a:r>
            <a:r>
              <a:rPr b="1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70% of investors</a:t>
            </a: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 distrust the data due to lack of verification.</a:t>
            </a:r>
            <a:endParaRPr b="0" i="0" sz="1700" u="none" cap="none" strike="noStrike"/>
          </a:p>
        </p:txBody>
      </p:sp>
      <p:sp>
        <p:nvSpPr>
          <p:cNvPr id="63" name="Google Shape;63;p14"/>
          <p:cNvSpPr/>
          <p:nvPr/>
        </p:nvSpPr>
        <p:spPr>
          <a:xfrm>
            <a:off x="863798" y="5573673"/>
            <a:ext cx="7416403" cy="1950363"/>
          </a:xfrm>
          <a:prstGeom prst="roundRect">
            <a:avLst>
              <a:gd fmla="val 4651" name="adj"/>
            </a:avLst>
          </a:prstGeom>
          <a:solidFill>
            <a:srgbClr val="003180"/>
          </a:solidFill>
          <a:ln cap="flat" cmpd="sng" w="9525">
            <a:solidFill>
              <a:srgbClr val="194A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1087279" y="5797153"/>
            <a:ext cx="3079075" cy="337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100"/>
              <a:buFont typeface="Merriweather"/>
              <a:buNone/>
            </a:pPr>
            <a:r>
              <a:rPr b="0" i="0" lang="en-US" sz="21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Compliance Complexity</a:t>
            </a:r>
            <a:endParaRPr b="0" i="0" sz="2100" u="none" cap="none" strike="noStrike"/>
          </a:p>
        </p:txBody>
      </p:sp>
      <p:sp>
        <p:nvSpPr>
          <p:cNvPr id="65" name="Google Shape;65;p14"/>
          <p:cNvSpPr/>
          <p:nvPr/>
        </p:nvSpPr>
        <p:spPr>
          <a:xfrm>
            <a:off x="1087279" y="6263997"/>
            <a:ext cx="6969443" cy="1036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Energy management standards like ISO 50001 offer structure but struggle with transparent verification and monetization of improvements.</a:t>
            </a:r>
            <a:endParaRPr b="0" i="0" sz="170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863798" y="1452086"/>
            <a:ext cx="6378654" cy="674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05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4250"/>
              <a:buFont typeface="Merriweather"/>
              <a:buNone/>
            </a:pPr>
            <a:r>
              <a:rPr b="0" i="0" lang="en-US" sz="425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The Market Opportunity</a:t>
            </a:r>
            <a:endParaRPr b="0" i="0" sz="4250" u="none" cap="none" strike="noStrike"/>
          </a:p>
        </p:txBody>
      </p:sp>
      <p:sp>
        <p:nvSpPr>
          <p:cNvPr id="72" name="Google Shape;72;p15"/>
          <p:cNvSpPr/>
          <p:nvPr/>
        </p:nvSpPr>
        <p:spPr>
          <a:xfrm>
            <a:off x="863798" y="2558772"/>
            <a:ext cx="12902803" cy="691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The convergence of ISO standards adoption, growing ESG investments, and carbon markets creates a unique opportunity for verified energy management solutions.</a:t>
            </a:r>
            <a:endParaRPr b="0" i="0" sz="1700" u="none" cap="none" strike="noStrike"/>
          </a:p>
        </p:txBody>
      </p:sp>
      <p:sp>
        <p:nvSpPr>
          <p:cNvPr id="73" name="Google Shape;73;p15"/>
          <p:cNvSpPr/>
          <p:nvPr/>
        </p:nvSpPr>
        <p:spPr>
          <a:xfrm>
            <a:off x="863798" y="3600569"/>
            <a:ext cx="4120991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5600"/>
              <a:buFont typeface="Merriweather"/>
              <a:buNone/>
            </a:pPr>
            <a:r>
              <a:rPr b="0" i="0" lang="en-US" sz="5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500K+</a:t>
            </a:r>
            <a:endParaRPr b="0" i="0" sz="5600" u="none" cap="none" strike="noStrike"/>
          </a:p>
        </p:txBody>
      </p:sp>
      <p:sp>
        <p:nvSpPr>
          <p:cNvPr id="74" name="Google Shape;74;p15"/>
          <p:cNvSpPr/>
          <p:nvPr/>
        </p:nvSpPr>
        <p:spPr>
          <a:xfrm>
            <a:off x="1039892" y="4583073"/>
            <a:ext cx="3768685" cy="337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100"/>
              <a:buFont typeface="Merriweather"/>
              <a:buNone/>
            </a:pPr>
            <a:r>
              <a:rPr b="0" i="0" lang="en-US" sz="21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Potential ISO 50001 Adopters</a:t>
            </a:r>
            <a:endParaRPr b="0" i="0" sz="2100" u="none" cap="none" strike="noStrike"/>
          </a:p>
        </p:txBody>
      </p:sp>
      <p:sp>
        <p:nvSpPr>
          <p:cNvPr id="75" name="Google Shape;75;p15"/>
          <p:cNvSpPr/>
          <p:nvPr/>
        </p:nvSpPr>
        <p:spPr>
          <a:xfrm>
            <a:off x="863798" y="5049917"/>
            <a:ext cx="4120991" cy="17275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Over 500,000 organizations already certified to ISO 14001 represent immediate potential adopters for ISO 50001 energy management certification.</a:t>
            </a:r>
            <a:endParaRPr b="0" i="0" sz="1700" u="none" cap="none" strike="noStrike"/>
          </a:p>
        </p:txBody>
      </p:sp>
      <p:sp>
        <p:nvSpPr>
          <p:cNvPr id="76" name="Google Shape;76;p15"/>
          <p:cNvSpPr/>
          <p:nvPr/>
        </p:nvSpPr>
        <p:spPr>
          <a:xfrm>
            <a:off x="5254704" y="3600569"/>
            <a:ext cx="4120991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5600"/>
              <a:buFont typeface="Merriweather"/>
              <a:buNone/>
            </a:pPr>
            <a:r>
              <a:rPr b="0" i="0" lang="en-US" sz="5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$40T</a:t>
            </a:r>
            <a:endParaRPr b="0" i="0" sz="5600" u="none" cap="none" strike="noStrike"/>
          </a:p>
        </p:txBody>
      </p:sp>
      <p:sp>
        <p:nvSpPr>
          <p:cNvPr id="77" name="Google Shape;77;p15"/>
          <p:cNvSpPr/>
          <p:nvPr/>
        </p:nvSpPr>
        <p:spPr>
          <a:xfrm>
            <a:off x="5622727" y="4583073"/>
            <a:ext cx="3384947" cy="337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100"/>
              <a:buFont typeface="Merriweather"/>
              <a:buNone/>
            </a:pPr>
            <a:r>
              <a:rPr b="0" i="0" lang="en-US" sz="21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ESG Asset Market by 2030</a:t>
            </a:r>
            <a:endParaRPr b="0" i="0" sz="2100" u="none" cap="none" strike="noStrike"/>
          </a:p>
        </p:txBody>
      </p:sp>
      <p:sp>
        <p:nvSpPr>
          <p:cNvPr id="78" name="Google Shape;78;p15"/>
          <p:cNvSpPr/>
          <p:nvPr/>
        </p:nvSpPr>
        <p:spPr>
          <a:xfrm>
            <a:off x="5254704" y="5049917"/>
            <a:ext cx="4120991" cy="1382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The global ESG asset market is projected to reach $40 trillion by 2030, driving demand for verifiable energy efficiency data.</a:t>
            </a:r>
            <a:endParaRPr b="0" i="0" sz="1700" u="none" cap="none" strike="noStrike"/>
          </a:p>
        </p:txBody>
      </p:sp>
      <p:sp>
        <p:nvSpPr>
          <p:cNvPr id="79" name="Google Shape;79;p15"/>
          <p:cNvSpPr/>
          <p:nvPr/>
        </p:nvSpPr>
        <p:spPr>
          <a:xfrm>
            <a:off x="9645610" y="3600569"/>
            <a:ext cx="4120991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5600"/>
              <a:buFont typeface="Merriweather"/>
              <a:buNone/>
            </a:pPr>
            <a:r>
              <a:rPr b="0" i="0" lang="en-US" sz="5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$15B</a:t>
            </a:r>
            <a:endParaRPr b="0" i="0" sz="5600" u="none" cap="none" strike="noStrike"/>
          </a:p>
        </p:txBody>
      </p:sp>
      <p:sp>
        <p:nvSpPr>
          <p:cNvPr id="80" name="Google Shape;80;p15"/>
          <p:cNvSpPr/>
          <p:nvPr/>
        </p:nvSpPr>
        <p:spPr>
          <a:xfrm>
            <a:off x="9912668" y="4583073"/>
            <a:ext cx="3586758" cy="337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100"/>
              <a:buFont typeface="Merriweather"/>
              <a:buNone/>
            </a:pPr>
            <a:r>
              <a:rPr b="0" i="0" lang="en-US" sz="21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Carbon Credit Tokenization</a:t>
            </a:r>
            <a:endParaRPr b="0" i="0" sz="2100" u="none" cap="none" strike="noStrike"/>
          </a:p>
        </p:txBody>
      </p:sp>
      <p:sp>
        <p:nvSpPr>
          <p:cNvPr id="81" name="Google Shape;81;p15"/>
          <p:cNvSpPr/>
          <p:nvPr/>
        </p:nvSpPr>
        <p:spPr>
          <a:xfrm>
            <a:off x="9645610" y="5049917"/>
            <a:ext cx="4120991" cy="1382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700"/>
              <a:buFont typeface="Merriweather"/>
              <a:buNone/>
            </a:pPr>
            <a:r>
              <a:rPr b="0" i="0" lang="en-US" sz="17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The carbon credit tokenization market is expected to reach $10-15 billion annually by 2030 according to World Bank and BCG analysis.</a:t>
            </a:r>
            <a:endParaRPr b="0" i="0" sz="170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3174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0" y="0"/>
            <a:ext cx="14630400" cy="8231743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835223" y="574238"/>
            <a:ext cx="8319968" cy="6525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4100"/>
              <a:buFont typeface="Merriweather"/>
              <a:buNone/>
            </a:pPr>
            <a:r>
              <a:rPr b="0" i="0" lang="en-US" sz="410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Introducing the K-Force Platform</a:t>
            </a:r>
            <a:endParaRPr b="0" i="0" sz="4100" u="none" cap="none" strike="noStrike"/>
          </a:p>
        </p:txBody>
      </p:sp>
      <p:sp>
        <p:nvSpPr>
          <p:cNvPr id="90" name="Google Shape;90;p16"/>
          <p:cNvSpPr/>
          <p:nvPr/>
        </p:nvSpPr>
        <p:spPr>
          <a:xfrm>
            <a:off x="1148358" y="1774865"/>
            <a:ext cx="12646819" cy="668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600"/>
              <a:buFont typeface="Merriweather"/>
              <a:buNone/>
            </a:pPr>
            <a:r>
              <a:rPr b="0" i="0" lang="en-US" sz="1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"IoT-powered blockchain verification for ISO 50001 compliance — tokenizing every kilowatt saved and every ton of CO₂ avoided."</a:t>
            </a:r>
            <a:endParaRPr b="0" i="0" sz="1600" u="none" cap="none" strike="noStrike"/>
          </a:p>
        </p:txBody>
      </p:sp>
      <p:sp>
        <p:nvSpPr>
          <p:cNvPr id="91" name="Google Shape;91;p16"/>
          <p:cNvSpPr/>
          <p:nvPr/>
        </p:nvSpPr>
        <p:spPr>
          <a:xfrm>
            <a:off x="835223" y="1539954"/>
            <a:ext cx="22860" cy="1137999"/>
          </a:xfrm>
          <a:prstGeom prst="rect">
            <a:avLst/>
          </a:prstGeom>
          <a:solidFill>
            <a:srgbClr val="609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2" name="Google Shape;9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223" y="2912864"/>
            <a:ext cx="6479977" cy="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/>
          <p:nvPr/>
        </p:nvSpPr>
        <p:spPr>
          <a:xfrm>
            <a:off x="1043940" y="3956804"/>
            <a:ext cx="2610207" cy="32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050"/>
              <a:buFont typeface="Merriweather"/>
              <a:buNone/>
            </a:pPr>
            <a:r>
              <a:rPr b="0" i="0" lang="en-US" sz="20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IoT Sensors</a:t>
            </a:r>
            <a:endParaRPr b="0" i="0" sz="2050" u="none" cap="none" strike="noStrike"/>
          </a:p>
        </p:txBody>
      </p:sp>
      <p:sp>
        <p:nvSpPr>
          <p:cNvPr id="94" name="Google Shape;94;p16"/>
          <p:cNvSpPr/>
          <p:nvPr/>
        </p:nvSpPr>
        <p:spPr>
          <a:xfrm>
            <a:off x="1043940" y="4408289"/>
            <a:ext cx="6062543" cy="668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600"/>
              <a:buFont typeface="Merriweather"/>
              <a:buNone/>
            </a:pPr>
            <a:r>
              <a:rPr b="0" i="0" lang="en-US" sz="1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Capture real-time energy consumption data across industrial processes and systems</a:t>
            </a:r>
            <a:endParaRPr b="0" i="0" sz="1600" u="none" cap="none" strike="noStrike"/>
          </a:p>
        </p:txBody>
      </p:sp>
      <p:pic>
        <p:nvPicPr>
          <p:cNvPr descr="preencoded.png" id="95" name="Google Shape;9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5200" y="2912864"/>
            <a:ext cx="6479977" cy="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7523917" y="3956804"/>
            <a:ext cx="2610207" cy="32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050"/>
              <a:buFont typeface="Merriweather"/>
              <a:buNone/>
            </a:pPr>
            <a:r>
              <a:rPr b="0" i="0" lang="en-US" sz="20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Blockchain Ledger</a:t>
            </a:r>
            <a:endParaRPr b="0" i="0" sz="2050" u="none" cap="none" strike="noStrike"/>
          </a:p>
        </p:txBody>
      </p:sp>
      <p:sp>
        <p:nvSpPr>
          <p:cNvPr id="97" name="Google Shape;97;p16"/>
          <p:cNvSpPr/>
          <p:nvPr/>
        </p:nvSpPr>
        <p:spPr>
          <a:xfrm>
            <a:off x="7523917" y="4408289"/>
            <a:ext cx="6062543" cy="668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600"/>
              <a:buFont typeface="Merriweather"/>
              <a:buNone/>
            </a:pPr>
            <a:r>
              <a:rPr b="0" i="0" lang="en-US" sz="1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Secures and immutably records energy performance data with timestamp verification</a:t>
            </a:r>
            <a:endParaRPr b="0" i="0" sz="1600" u="none" cap="none" strike="noStrike"/>
          </a:p>
        </p:txBody>
      </p:sp>
      <p:pic>
        <p:nvPicPr>
          <p:cNvPr descr="preencoded.png" id="98" name="Google Shape;9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5223" y="5285184"/>
            <a:ext cx="6479977" cy="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/>
          <p:nvPr/>
        </p:nvSpPr>
        <p:spPr>
          <a:xfrm>
            <a:off x="1043940" y="6329124"/>
            <a:ext cx="2610207" cy="32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050"/>
              <a:buFont typeface="Merriweather"/>
              <a:buNone/>
            </a:pPr>
            <a:r>
              <a:rPr b="0" i="0" lang="en-US" sz="20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Verified Action</a:t>
            </a:r>
            <a:endParaRPr b="0" i="0" sz="2050" u="none" cap="none" strike="noStrike"/>
          </a:p>
        </p:txBody>
      </p:sp>
      <p:sp>
        <p:nvSpPr>
          <p:cNvPr id="100" name="Google Shape;100;p16"/>
          <p:cNvSpPr/>
          <p:nvPr/>
        </p:nvSpPr>
        <p:spPr>
          <a:xfrm>
            <a:off x="1043940" y="6780609"/>
            <a:ext cx="6062543" cy="668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600"/>
              <a:buFont typeface="Merriweather"/>
              <a:buNone/>
            </a:pPr>
            <a:r>
              <a:rPr b="0" i="0" lang="en-US" sz="1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Automated compliance with ISO 50001 standards and requirements</a:t>
            </a:r>
            <a:endParaRPr b="0" i="0" sz="1600" u="none" cap="none" strike="noStrike"/>
          </a:p>
        </p:txBody>
      </p:sp>
      <p:pic>
        <p:nvPicPr>
          <p:cNvPr descr="preencoded.png" id="101" name="Google Shape;10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15200" y="5285184"/>
            <a:ext cx="6479977" cy="835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7523917" y="6329124"/>
            <a:ext cx="2610207" cy="326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2050"/>
              <a:buFont typeface="Merriweather"/>
              <a:buNone/>
            </a:pPr>
            <a:r>
              <a:rPr b="0" i="0" lang="en-US" sz="20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Tokenized Asset</a:t>
            </a:r>
            <a:endParaRPr b="0" i="0" sz="2050" u="none" cap="none" strike="noStrike"/>
          </a:p>
        </p:txBody>
      </p:sp>
      <p:sp>
        <p:nvSpPr>
          <p:cNvPr id="103" name="Google Shape;103;p16"/>
          <p:cNvSpPr/>
          <p:nvPr/>
        </p:nvSpPr>
        <p:spPr>
          <a:xfrm>
            <a:off x="7523917" y="6780609"/>
            <a:ext cx="6062543" cy="668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600"/>
              <a:buFont typeface="Merriweather"/>
              <a:buNone/>
            </a:pPr>
            <a:r>
              <a:rPr b="0" i="0" lang="en-US" sz="160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Creation of tradable digital assets representing verified energy savings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802243" y="551498"/>
            <a:ext cx="5569506" cy="6266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900"/>
              <a:buFont typeface="Merriweather"/>
              <a:buNone/>
            </a:pPr>
            <a:r>
              <a:rPr b="0" i="0" lang="en-US" sz="390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Real-World Application</a:t>
            </a:r>
            <a:endParaRPr b="0" i="0" sz="3900" u="none" cap="none" strike="noStrike"/>
          </a:p>
        </p:txBody>
      </p:sp>
      <p:pic>
        <p:nvPicPr>
          <p:cNvPr descr="preencoded.png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243" y="1704499"/>
            <a:ext cx="6268283" cy="6268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>
            <a:off x="7567493" y="1679377"/>
            <a:ext cx="4195524" cy="3133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1950"/>
              <a:buFont typeface="Merriweather"/>
              <a:buNone/>
            </a:pPr>
            <a:r>
              <a:rPr b="0" i="0" lang="en-US" sz="195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Case Study: Manufacturing Facility</a:t>
            </a:r>
            <a:endParaRPr b="0" i="0" sz="1950" u="none" cap="none" strike="noStrike"/>
          </a:p>
        </p:txBody>
      </p:sp>
      <p:sp>
        <p:nvSpPr>
          <p:cNvPr id="112" name="Google Shape;112;p17"/>
          <p:cNvSpPr/>
          <p:nvPr/>
        </p:nvSpPr>
        <p:spPr>
          <a:xfrm>
            <a:off x="7567493" y="2193250"/>
            <a:ext cx="6268283" cy="641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10% energy consumption reduction through efficiency upgrades (~$5M annual savings)</a:t>
            </a:r>
            <a:endParaRPr b="0" i="0" sz="1550" u="none" cap="none" strike="noStrike"/>
          </a:p>
        </p:txBody>
      </p:sp>
      <p:sp>
        <p:nvSpPr>
          <p:cNvPr id="113" name="Google Shape;113;p17"/>
          <p:cNvSpPr/>
          <p:nvPr/>
        </p:nvSpPr>
        <p:spPr>
          <a:xfrm>
            <a:off x="7567493" y="2905363"/>
            <a:ext cx="6268283" cy="32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IoT sensors capture and verify real-time savings</a:t>
            </a:r>
            <a:endParaRPr b="0" i="0" sz="1550" u="none" cap="none" strike="noStrike"/>
          </a:p>
        </p:txBody>
      </p:sp>
      <p:sp>
        <p:nvSpPr>
          <p:cNvPr id="114" name="Google Shape;114;p17"/>
          <p:cNvSpPr/>
          <p:nvPr/>
        </p:nvSpPr>
        <p:spPr>
          <a:xfrm>
            <a:off x="7567493" y="3296483"/>
            <a:ext cx="6268283" cy="32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Blockchain secures data against manipulation</a:t>
            </a:r>
            <a:endParaRPr b="0" i="0" sz="1550" u="none" cap="none" strike="noStrike"/>
          </a:p>
        </p:txBody>
      </p:sp>
      <p:sp>
        <p:nvSpPr>
          <p:cNvPr id="115" name="Google Shape;115;p17"/>
          <p:cNvSpPr/>
          <p:nvPr/>
        </p:nvSpPr>
        <p:spPr>
          <a:xfrm>
            <a:off x="7567493" y="3687604"/>
            <a:ext cx="6268283" cy="32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Digital tokens generated as proof-of-savings</a:t>
            </a:r>
            <a:endParaRPr b="0" i="0" sz="1550" u="none" cap="none" strike="noStrike"/>
          </a:p>
        </p:txBody>
      </p:sp>
      <p:sp>
        <p:nvSpPr>
          <p:cNvPr id="116" name="Google Shape;116;p17"/>
          <p:cNvSpPr/>
          <p:nvPr/>
        </p:nvSpPr>
        <p:spPr>
          <a:xfrm>
            <a:off x="7567493" y="4234220"/>
            <a:ext cx="6268283" cy="2346722"/>
          </a:xfrm>
          <a:prstGeom prst="roundRect">
            <a:avLst>
              <a:gd fmla="val 3590" name="adj"/>
            </a:avLst>
          </a:prstGeom>
          <a:solidFill>
            <a:srgbClr val="183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7" name="Google Shape;1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7995" y="4537948"/>
            <a:ext cx="250627" cy="20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8219123" y="4484846"/>
            <a:ext cx="5416153" cy="32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None/>
            </a:pPr>
            <a:r>
              <a:rPr b="1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Monetization Pathways:</a:t>
            </a:r>
            <a:endParaRPr b="0" i="0" sz="1550" u="none" cap="none" strike="noStrike"/>
          </a:p>
        </p:txBody>
      </p:sp>
      <p:sp>
        <p:nvSpPr>
          <p:cNvPr id="119" name="Google Shape;119;p17"/>
          <p:cNvSpPr/>
          <p:nvPr/>
        </p:nvSpPr>
        <p:spPr>
          <a:xfrm>
            <a:off x="8219123" y="4986338"/>
            <a:ext cx="5416153" cy="32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ESG reporting with verifiable Scope 1 &amp; 2 reductions</a:t>
            </a:r>
            <a:endParaRPr b="0" i="0" sz="1550" u="none" cap="none" strike="noStrike"/>
          </a:p>
        </p:txBody>
      </p:sp>
      <p:sp>
        <p:nvSpPr>
          <p:cNvPr id="120" name="Google Shape;120;p17"/>
          <p:cNvSpPr/>
          <p:nvPr/>
        </p:nvSpPr>
        <p:spPr>
          <a:xfrm>
            <a:off x="8219123" y="5377458"/>
            <a:ext cx="5416153" cy="32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Carbon credit generation (~$50/ton CO₂)</a:t>
            </a:r>
            <a:endParaRPr b="0" i="0" sz="1550" u="none" cap="none" strike="noStrike"/>
          </a:p>
        </p:txBody>
      </p:sp>
      <p:sp>
        <p:nvSpPr>
          <p:cNvPr id="121" name="Google Shape;121;p17"/>
          <p:cNvSpPr/>
          <p:nvPr/>
        </p:nvSpPr>
        <p:spPr>
          <a:xfrm>
            <a:off x="8219123" y="5768578"/>
            <a:ext cx="5416153" cy="641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Preferential terms on green bonds and sustainability-linked loans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7" name="Google Shape;1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6292215" y="891421"/>
            <a:ext cx="5165408" cy="6294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950"/>
              <a:buFont typeface="Merriweather"/>
              <a:buNone/>
            </a:pPr>
            <a:r>
              <a:rPr b="0" i="0" lang="en-US" sz="395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Validation &amp; Traction</a:t>
            </a:r>
            <a:endParaRPr b="0" i="0" sz="3950" u="none" cap="none" strike="noStrike"/>
          </a:p>
        </p:txBody>
      </p:sp>
      <p:sp>
        <p:nvSpPr>
          <p:cNvPr id="129" name="Google Shape;129;p18"/>
          <p:cNvSpPr/>
          <p:nvPr/>
        </p:nvSpPr>
        <p:spPr>
          <a:xfrm>
            <a:off x="6292225" y="1823075"/>
            <a:ext cx="3665400" cy="3585300"/>
          </a:xfrm>
          <a:prstGeom prst="roundRect">
            <a:avLst>
              <a:gd fmla="val 3169" name="adj"/>
            </a:avLst>
          </a:prstGeom>
          <a:solidFill>
            <a:srgbClr val="09151A">
              <a:alpha val="74901"/>
            </a:srgbClr>
          </a:solidFill>
          <a:ln cap="flat" cmpd="sng" w="22850">
            <a:solidFill>
              <a:srgbClr val="194A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6269355" y="1823085"/>
            <a:ext cx="91440" cy="3462576"/>
          </a:xfrm>
          <a:prstGeom prst="roundRect">
            <a:avLst>
              <a:gd fmla="val 92539" name="adj"/>
            </a:avLst>
          </a:prstGeom>
          <a:solidFill>
            <a:srgbClr val="609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6585109" y="2047399"/>
            <a:ext cx="3146465" cy="314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950"/>
              <a:buFont typeface="Merriweather"/>
              <a:buNone/>
            </a:pPr>
            <a:r>
              <a:rPr b="0" i="0" lang="en-US" sz="19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DOE Programs Alignment</a:t>
            </a:r>
            <a:endParaRPr b="0" i="0" sz="1950" u="none" cap="none" strike="noStrike"/>
          </a:p>
        </p:txBody>
      </p:sp>
      <p:sp>
        <p:nvSpPr>
          <p:cNvPr id="132" name="Google Shape;132;p18"/>
          <p:cNvSpPr/>
          <p:nvPr/>
        </p:nvSpPr>
        <p:spPr>
          <a:xfrm>
            <a:off x="6585109" y="2482929"/>
            <a:ext cx="3148200" cy="2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None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The DOE's Industrial Technologies Validation (ITV) Program demonstrates industrial adoption of emerging technologies but lacks verifiable measurement, reporting, and verification (MRV) — which K-Force directly addresses.</a:t>
            </a:r>
            <a:endParaRPr b="0" i="0" sz="1550" u="none" cap="none" strike="noStrike"/>
          </a:p>
        </p:txBody>
      </p:sp>
      <p:sp>
        <p:nvSpPr>
          <p:cNvPr id="133" name="Google Shape;133;p18"/>
          <p:cNvSpPr/>
          <p:nvPr/>
        </p:nvSpPr>
        <p:spPr>
          <a:xfrm>
            <a:off x="10159127" y="1823085"/>
            <a:ext cx="3665458" cy="3462576"/>
          </a:xfrm>
          <a:prstGeom prst="roundRect">
            <a:avLst>
              <a:gd fmla="val 3169" name="adj"/>
            </a:avLst>
          </a:prstGeom>
          <a:solidFill>
            <a:srgbClr val="09151A">
              <a:alpha val="74901"/>
            </a:srgbClr>
          </a:solidFill>
          <a:ln cap="flat" cmpd="sng" w="22850">
            <a:solidFill>
              <a:srgbClr val="194A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10136267" y="1823085"/>
            <a:ext cx="91440" cy="3462576"/>
          </a:xfrm>
          <a:prstGeom prst="roundRect">
            <a:avLst>
              <a:gd fmla="val 92539" name="adj"/>
            </a:avLst>
          </a:prstGeom>
          <a:solidFill>
            <a:srgbClr val="609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10452021" y="2047399"/>
            <a:ext cx="3148251" cy="6293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950"/>
              <a:buFont typeface="Merriweather"/>
              <a:buNone/>
            </a:pPr>
            <a:r>
              <a:rPr b="0" i="0" lang="en-US" sz="19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Growing ISO 50001 Momentum</a:t>
            </a:r>
            <a:endParaRPr b="0" i="0" sz="1950" u="none" cap="none" strike="noStrike"/>
          </a:p>
        </p:txBody>
      </p:sp>
      <p:sp>
        <p:nvSpPr>
          <p:cNvPr id="136" name="Google Shape;136;p18"/>
          <p:cNvSpPr/>
          <p:nvPr/>
        </p:nvSpPr>
        <p:spPr>
          <a:xfrm>
            <a:off x="10452021" y="2797612"/>
            <a:ext cx="3148251" cy="1933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None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ISO 50001 &amp; 50001 Ready adoption is accelerating with over $3M invested by the Department of Energy to promote uptake among U.S. manufacturers.</a:t>
            </a:r>
            <a:endParaRPr b="0" i="0" sz="1550" u="none" cap="none" strike="noStrike"/>
          </a:p>
        </p:txBody>
      </p:sp>
      <p:sp>
        <p:nvSpPr>
          <p:cNvPr id="137" name="Google Shape;137;p18"/>
          <p:cNvSpPr/>
          <p:nvPr/>
        </p:nvSpPr>
        <p:spPr>
          <a:xfrm>
            <a:off x="6585109" y="5711428"/>
            <a:ext cx="4330779" cy="314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950"/>
              <a:buFont typeface="Merriweather"/>
              <a:buNone/>
            </a:pPr>
            <a:r>
              <a:t/>
            </a:r>
            <a:endParaRPr b="0" i="0" sz="1950" u="none" cap="none" strike="noStrike"/>
          </a:p>
        </p:txBody>
      </p:sp>
      <p:sp>
        <p:nvSpPr>
          <p:cNvPr id="138" name="Google Shape;138;p18"/>
          <p:cNvSpPr/>
          <p:nvPr/>
        </p:nvSpPr>
        <p:spPr>
          <a:xfrm>
            <a:off x="6585109" y="6146959"/>
            <a:ext cx="7015163" cy="966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None/>
            </a:pPr>
            <a:r>
              <a:t/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4" name="Google Shape;1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787956" y="698302"/>
            <a:ext cx="8729782" cy="615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3850"/>
              <a:buFont typeface="Merriweather"/>
              <a:buNone/>
            </a:pPr>
            <a:r>
              <a:rPr b="0" i="0" lang="en-US" sz="385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Powering the Digital Green Economy</a:t>
            </a:r>
            <a:endParaRPr b="0" i="0" sz="3850" u="none" cap="none" strike="noStrike"/>
          </a:p>
        </p:txBody>
      </p:sp>
      <p:sp>
        <p:nvSpPr>
          <p:cNvPr id="147" name="Google Shape;147;p19"/>
          <p:cNvSpPr/>
          <p:nvPr/>
        </p:nvSpPr>
        <p:spPr>
          <a:xfrm>
            <a:off x="787956" y="1609368"/>
            <a:ext cx="29550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300"/>
              <a:buFont typeface="Merriweather"/>
              <a:buNone/>
            </a:pPr>
            <a:r>
              <a:rPr b="0" i="0" lang="en-US" sz="230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Leadership Team</a:t>
            </a:r>
            <a:endParaRPr b="0" i="0" sz="2300" u="none" cap="none" strike="noStrike"/>
          </a:p>
        </p:txBody>
      </p:sp>
      <p:sp>
        <p:nvSpPr>
          <p:cNvPr id="148" name="Google Shape;148;p19"/>
          <p:cNvSpPr/>
          <p:nvPr/>
        </p:nvSpPr>
        <p:spPr>
          <a:xfrm>
            <a:off x="787956" y="2274094"/>
            <a:ext cx="13054489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None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Our executive team combines decades of experience across blockchain technology, IoT systems integration, energy management, and ESG reporting compliance, supported by advisory board members from DOE and ISO certification programs.</a:t>
            </a:r>
            <a:endParaRPr b="0" i="0" sz="1550" u="none" cap="none" strike="noStrike"/>
          </a:p>
        </p:txBody>
      </p:sp>
      <p:sp>
        <p:nvSpPr>
          <p:cNvPr id="149" name="Google Shape;149;p19"/>
          <p:cNvSpPr/>
          <p:nvPr/>
        </p:nvSpPr>
        <p:spPr>
          <a:xfrm>
            <a:off x="1083350" y="3421618"/>
            <a:ext cx="1275909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86"/>
              </a:lnSpc>
              <a:spcBef>
                <a:spcPts val="0"/>
              </a:spcBef>
              <a:spcAft>
                <a:spcPts val="0"/>
              </a:spcAft>
              <a:buClr>
                <a:srgbClr val="F5F0F0"/>
              </a:buClr>
              <a:buSzPts val="2300"/>
              <a:buFont typeface="Merriweather"/>
              <a:buNone/>
            </a:pPr>
            <a:r>
              <a:rPr b="0" i="0" lang="en-US" sz="2300" u="none" cap="none" strike="noStrike">
                <a:solidFill>
                  <a:srgbClr val="F5F0F0"/>
                </a:solidFill>
                <a:latin typeface="Merriweather"/>
                <a:ea typeface="Merriweather"/>
                <a:cs typeface="Merriweather"/>
                <a:sym typeface="Merriweather"/>
              </a:rPr>
              <a:t>"Every kilowatt saved and every ton of CO₂ avoided can now be verified, tokenized, and monetized."</a:t>
            </a:r>
            <a:endParaRPr b="0" i="0" sz="2300" u="none" cap="none" strike="noStrike"/>
          </a:p>
        </p:txBody>
      </p:sp>
      <p:sp>
        <p:nvSpPr>
          <p:cNvPr id="150" name="Google Shape;150;p19"/>
          <p:cNvSpPr/>
          <p:nvPr/>
        </p:nvSpPr>
        <p:spPr>
          <a:xfrm>
            <a:off x="787956" y="3126224"/>
            <a:ext cx="22860" cy="1329452"/>
          </a:xfrm>
          <a:prstGeom prst="rect">
            <a:avLst/>
          </a:prstGeom>
          <a:solidFill>
            <a:srgbClr val="609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787956" y="4677251"/>
            <a:ext cx="13054489" cy="2001917"/>
          </a:xfrm>
          <a:prstGeom prst="roundRect">
            <a:avLst>
              <a:gd fmla="val 4133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2" name="Google Shape;15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885" y="4944070"/>
            <a:ext cx="307777" cy="24622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/>
          <p:nvPr/>
        </p:nvSpPr>
        <p:spPr>
          <a:xfrm>
            <a:off x="1489591" y="4923353"/>
            <a:ext cx="246257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erriweather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Next Steps</a:t>
            </a:r>
            <a:endParaRPr b="0" i="0" sz="1900" u="none" cap="none" strike="noStrike"/>
          </a:p>
        </p:txBody>
      </p:sp>
      <p:sp>
        <p:nvSpPr>
          <p:cNvPr id="154" name="Google Shape;154;p19"/>
          <p:cNvSpPr/>
          <p:nvPr/>
        </p:nvSpPr>
        <p:spPr>
          <a:xfrm>
            <a:off x="1489591" y="5428059"/>
            <a:ext cx="12155924" cy="315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Schedule a platform demonstration</a:t>
            </a:r>
            <a:endParaRPr b="0" i="0" sz="1550" u="none" cap="none" strike="noStrike"/>
          </a:p>
        </p:txBody>
      </p:sp>
      <p:sp>
        <p:nvSpPr>
          <p:cNvPr id="155" name="Google Shape;155;p19"/>
          <p:cNvSpPr/>
          <p:nvPr/>
        </p:nvSpPr>
        <p:spPr>
          <a:xfrm>
            <a:off x="1489591" y="5812274"/>
            <a:ext cx="12155924" cy="315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Discuss pilot program opportunities</a:t>
            </a:r>
            <a:endParaRPr b="0" i="0" sz="1550" u="none" cap="none" strike="noStrike"/>
          </a:p>
        </p:txBody>
      </p:sp>
      <p:sp>
        <p:nvSpPr>
          <p:cNvPr id="156" name="Google Shape;156;p19"/>
          <p:cNvSpPr/>
          <p:nvPr/>
        </p:nvSpPr>
        <p:spPr>
          <a:xfrm>
            <a:off x="1489591" y="6196489"/>
            <a:ext cx="12155924" cy="315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erriweather"/>
              <a:buChar char="•"/>
            </a:pPr>
            <a:r>
              <a:rPr b="0" i="0" lang="en-US" sz="1550" u="none" cap="none" strike="noStrik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Explore partnership possibilities</a:t>
            </a:r>
            <a:endParaRPr b="0" i="0" sz="1550" u="none" cap="none" strike="noStrike"/>
          </a:p>
        </p:txBody>
      </p:sp>
      <p:sp>
        <p:nvSpPr>
          <p:cNvPr id="157" name="Google Shape;157;p19"/>
          <p:cNvSpPr/>
          <p:nvPr/>
        </p:nvSpPr>
        <p:spPr>
          <a:xfrm>
            <a:off x="787956" y="6900743"/>
            <a:ext cx="13054489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E2E6E9"/>
              </a:buClr>
              <a:buSzPts val="1550"/>
              <a:buFont typeface="Merriweather"/>
              <a:buNone/>
            </a:pPr>
            <a:r>
              <a:rPr b="0" i="0" lang="en-US" sz="1550" u="none" cap="none" strike="noStrike">
                <a:solidFill>
                  <a:srgbClr val="E2E6E9"/>
                </a:solidFill>
                <a:latin typeface="Merriweather"/>
                <a:ea typeface="Merriweather"/>
                <a:cs typeface="Merriweather"/>
                <a:sym typeface="Merriweather"/>
              </a:rPr>
              <a:t>K-Force Global is making ISO 50001 the backbone of the digital green economy. Join us in transforming how industry manages, verifies, and monetizes energy efficiency.</a:t>
            </a:r>
            <a:endParaRPr b="0" i="0" sz="155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